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56" r:id="rId2"/>
    <p:sldId id="287" r:id="rId3"/>
    <p:sldId id="288" r:id="rId4"/>
    <p:sldId id="289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/>
          </c:dPt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dLblPos val="outEnd"/>
              <c:showLegendKey val="0"/>
              <c:showVal val="1"/>
              <c:showCatName val="0"/>
              <c:showSerName val="0"/>
              <c:showPercent val="1"/>
              <c:showBubbleSize val="0"/>
            </c:dLbl>
            <c:spPr>
              <a:scene3d>
                <a:camera prst="orthographicFront"/>
                <a:lightRig rig="threePt" dir="t"/>
              </a:scene3d>
              <a:sp3d>
                <a:bevelT w="114300" prst="artDeco"/>
              </a:sp3d>
            </c:sp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გეგმური ამბულატორია</c:v>
                </c:pt>
                <c:pt idx="1">
                  <c:v>გადაუდებელი ამბულატორია</c:v>
                </c:pt>
                <c:pt idx="2">
                  <c:v>გადაუდებელი სტაციონარი</c:v>
                </c:pt>
                <c:pt idx="3">
                  <c:v>გეგმური ქირურგია</c:v>
                </c:pt>
                <c:pt idx="4">
                  <c:v>კარდიოქირურგია</c:v>
                </c:pt>
                <c:pt idx="5">
                  <c:v>მშობიარობა, საკეისრო კვეთა</c:v>
                </c:pt>
                <c:pt idx="6">
                  <c:v>მაღალი რისკის ორსულთა მომსახურება</c:v>
                </c:pt>
                <c:pt idx="7">
                  <c:v>ქიმიო, ჰორმონო, სხივური თერაპია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307157979874875"/>
          <c:y val="2.3904331843245828E-2"/>
          <c:w val="0.33786497609248994"/>
          <c:h val="0.976095668156754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A4D15-BF76-4C56-8095-2A2A3EC38426}" type="datetimeFigureOut">
              <a:rPr lang="en-US" smtClean="0"/>
              <a:t>2/18/2018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8472A-0730-493B-8A52-8FB84C21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0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98472A-0730-493B-8A52-8FB84C2111C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4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3200" dirty="0" smtClean="0"/>
              <a:t>2018 წელი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6324600" cy="1828800"/>
          </a:xfrm>
        </p:spPr>
        <p:txBody>
          <a:bodyPr/>
          <a:lstStyle/>
          <a:p>
            <a:pPr algn="l"/>
            <a:r>
              <a:rPr lang="ka-GE" sz="3600" dirty="0" smtClean="0"/>
              <a:t>ჯანმრთელობის დაცვის სახელმწიფო პროგრამები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3336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a-GE" dirty="0" smtClean="0"/>
              <a:t>ძირითადი სიახლეები მომსახურების მოცულობაში</a:t>
            </a:r>
          </a:p>
          <a:p>
            <a:pPr algn="ctr"/>
            <a:endParaRPr lang="ka-GE" dirty="0"/>
          </a:p>
          <a:p>
            <a:pPr algn="just"/>
            <a:r>
              <a:rPr lang="ka-GE" dirty="0" smtClean="0"/>
              <a:t>სერვისის მიწოდება </a:t>
            </a:r>
            <a:r>
              <a:rPr lang="ka-GE" b="1" dirty="0">
                <a:solidFill>
                  <a:srgbClr val="C00000"/>
                </a:solidFill>
              </a:rPr>
              <a:t>ტერიტორიული</a:t>
            </a:r>
            <a:r>
              <a:rPr lang="ka-GE" dirty="0" smtClean="0"/>
              <a:t> პრინციპის მიხედვით;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მომსახურება </a:t>
            </a:r>
            <a:r>
              <a:rPr lang="ka-GE" b="1" dirty="0" smtClean="0">
                <a:solidFill>
                  <a:srgbClr val="C00000"/>
                </a:solidFill>
              </a:rPr>
              <a:t>ბიო-ფსიქო-სოციალური</a:t>
            </a:r>
            <a:r>
              <a:rPr lang="ka-GE" dirty="0" smtClean="0"/>
              <a:t> </a:t>
            </a:r>
            <a:r>
              <a:rPr lang="ka-GE" dirty="0"/>
              <a:t>მოდელისა და </a:t>
            </a:r>
            <a:r>
              <a:rPr lang="ka-GE" b="1" dirty="0">
                <a:solidFill>
                  <a:srgbClr val="C00000"/>
                </a:solidFill>
              </a:rPr>
              <a:t>მულტიდისციპლინური </a:t>
            </a:r>
            <a:r>
              <a:rPr lang="ka-GE" b="1" dirty="0" smtClean="0">
                <a:solidFill>
                  <a:srgbClr val="C00000"/>
                </a:solidFill>
              </a:rPr>
              <a:t>მიდგომის </a:t>
            </a:r>
            <a:r>
              <a:rPr lang="ka-GE" dirty="0" smtClean="0"/>
              <a:t>პრინციპებით;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b="1" dirty="0">
                <a:solidFill>
                  <a:srgbClr val="C00000"/>
                </a:solidFill>
              </a:rPr>
              <a:t>სოციალური </a:t>
            </a:r>
            <a:r>
              <a:rPr lang="ka-GE" b="1" dirty="0" smtClean="0">
                <a:solidFill>
                  <a:srgbClr val="C00000"/>
                </a:solidFill>
              </a:rPr>
              <a:t>მხარდაჭერა;</a:t>
            </a:r>
          </a:p>
          <a:p>
            <a:pPr marL="45720" indent="0" algn="just">
              <a:buNone/>
            </a:pPr>
            <a:endParaRPr lang="ka-GE" b="1" dirty="0" smtClean="0">
              <a:solidFill>
                <a:srgbClr val="C00000"/>
              </a:solidFill>
            </a:endParaRPr>
          </a:p>
          <a:p>
            <a:pPr algn="just"/>
            <a:r>
              <a:rPr lang="ka-GE" dirty="0"/>
              <a:t>თემში არსებულ </a:t>
            </a:r>
            <a:r>
              <a:rPr lang="ka-GE" b="1" dirty="0">
                <a:solidFill>
                  <a:srgbClr val="C00000"/>
                </a:solidFill>
              </a:rPr>
              <a:t>სამედიცინო (პირველადი ჯანდაცვა) </a:t>
            </a:r>
            <a:r>
              <a:rPr lang="ka-GE" b="1" dirty="0"/>
              <a:t>და </a:t>
            </a:r>
            <a:r>
              <a:rPr lang="ka-GE" b="1" dirty="0">
                <a:solidFill>
                  <a:srgbClr val="C00000"/>
                </a:solidFill>
              </a:rPr>
              <a:t>სოციალურ სერვისებთან მჭიდრო თანამშრომლობა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სათემო ამბულატორიული ფსიქიატრიული მომსახურება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67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1148684"/>
              </p:ext>
            </p:extLst>
          </p:nvPr>
        </p:nvGraphicFramePr>
        <p:xfrm>
          <a:off x="304800" y="1676402"/>
          <a:ext cx="8559800" cy="489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069"/>
                <a:gridCol w="3736831"/>
                <a:gridCol w="2139950"/>
                <a:gridCol w="2139950"/>
              </a:tblGrid>
              <a:tr h="1424866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რეგიონი/ქალაქი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2017 -      გუნდების რაოდენობა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2018 -      გუნდების რაოდენობა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თბილისი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კახეთი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ქვემო</a:t>
                      </a:r>
                      <a:r>
                        <a:rPr lang="ka-GE" baseline="0" dirty="0" smtClean="0"/>
                        <a:t> ქართლი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იმერეთი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აჭარა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7786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2400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endParaRPr 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სათემო მობილური გუნდები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7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რუტინული ვაქცნიების, შპრიცებისა და უსაფრთხო ყუთების შესყიდვა;</a:t>
            </a:r>
          </a:p>
          <a:p>
            <a:r>
              <a:rPr lang="ka-GE" dirty="0"/>
              <a:t>სპეციფიკური (ბოტულიზმის, დიფთერიის, ტეტანუსის, გველის შხამის საწინააღმდეგო) შრატების და ყვითელი ცხელების საწინააღმდეგო ვაქცინების სტრატეგიული მარაგის </a:t>
            </a:r>
            <a:r>
              <a:rPr lang="ka-GE" dirty="0" smtClean="0"/>
              <a:t>შესყიდვა;</a:t>
            </a:r>
          </a:p>
          <a:p>
            <a:r>
              <a:rPr lang="ka-GE" dirty="0"/>
              <a:t>ანტირაბიული სამკურნალო </a:t>
            </a:r>
            <a:r>
              <a:rPr lang="ka-GE" dirty="0" smtClean="0"/>
              <a:t>საშუალებების შესყიდვა;</a:t>
            </a:r>
          </a:p>
          <a:p>
            <a:r>
              <a:rPr lang="ka-GE" dirty="0"/>
              <a:t>გრიპის საწინააღმდეგო ვაქცინის </a:t>
            </a:r>
            <a:r>
              <a:rPr lang="ka-GE" dirty="0" smtClean="0"/>
              <a:t>შესყიდვა;</a:t>
            </a:r>
          </a:p>
          <a:p>
            <a:r>
              <a:rPr lang="ka-GE" dirty="0"/>
              <a:t>„ცივი ჯაჭვი“-ს მოწყობილობების/ინვენტარის </a:t>
            </a:r>
            <a:r>
              <a:rPr lang="ka-GE" dirty="0" smtClean="0"/>
              <a:t>შესყიდვა </a:t>
            </a:r>
            <a:r>
              <a:rPr lang="ka-GE" dirty="0"/>
              <a:t>და </a:t>
            </a:r>
            <a:r>
              <a:rPr lang="ka-GE" dirty="0" smtClean="0"/>
              <a:t>მონტაჟი;</a:t>
            </a:r>
          </a:p>
          <a:p>
            <a:r>
              <a:rPr lang="ka-GE" dirty="0"/>
              <a:t>წითელას მასიური გავრცელების </a:t>
            </a:r>
            <a:r>
              <a:rPr lang="ka-GE" dirty="0" smtClean="0"/>
              <a:t>პრევენციის ფარგლებში იმუნოპროფილაქტიკის წარმოება;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იმუნიზაცია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777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339972"/>
              </p:ext>
            </p:extLst>
          </p:nvPr>
        </p:nvGraphicFramePr>
        <p:xfrm>
          <a:off x="381000" y="1719263"/>
          <a:ext cx="8407400" cy="461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594100"/>
                <a:gridCol w="2101850"/>
                <a:gridCol w="21018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კომპონენტი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>
                          <a:effectLst/>
                        </a:rPr>
                        <a:t/>
                      </a:r>
                      <a:br>
                        <a:rPr lang="ka-GE" sz="1600" dirty="0">
                          <a:effectLst/>
                        </a:rPr>
                      </a:br>
                      <a:r>
                        <a:rPr lang="ka-GE" sz="1600" dirty="0">
                          <a:effectLst/>
                        </a:rPr>
                        <a:t>ვაქცინებისა და ასაცრელი მასალების შესყიდვა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14 696 000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14 117 000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სპეციფიკური შრატებისა და ვაქცინების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50 000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150 000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ანტირაბიული სამკურნალო საშუალებებით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3 069 000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7 603 000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გრიპის საწინააღმდეგო ვაქცინის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216 000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400 000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აცრა-ვიზიტისა და ექიმის კონსულტაციის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15 000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,,ცივი ჯაჭვის“ მოწყობილობების/ინვენტარის შესყიდვა და მონტაჟი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100 000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18 046 000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22 400 000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011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34129"/>
          </a:xfrm>
        </p:spPr>
        <p:txBody>
          <a:bodyPr>
            <a:normAutofit lnSpcReduction="10000"/>
          </a:bodyPr>
          <a:lstStyle/>
          <a:p>
            <a:r>
              <a:rPr lang="ka-GE" dirty="0" smtClean="0"/>
              <a:t>ბიუჯეტი </a:t>
            </a:r>
            <a:r>
              <a:rPr lang="ka-GE" dirty="0" smtClean="0">
                <a:solidFill>
                  <a:srgbClr val="C00000"/>
                </a:solidFill>
              </a:rPr>
              <a:t>16 000 000 </a:t>
            </a:r>
            <a:r>
              <a:rPr lang="ka-GE" dirty="0" smtClean="0"/>
              <a:t>ლარი</a:t>
            </a:r>
          </a:p>
          <a:p>
            <a:pPr marL="45720" indent="0" algn="ctr">
              <a:buNone/>
            </a:pPr>
            <a:endParaRPr lang="ka-GE" dirty="0" smtClean="0"/>
          </a:p>
          <a:p>
            <a:pPr marL="45720" indent="0" algn="ctr">
              <a:buNone/>
            </a:pPr>
            <a:r>
              <a:rPr lang="ka-GE" b="1" dirty="0" smtClean="0">
                <a:solidFill>
                  <a:srgbClr val="C00000"/>
                </a:solidFill>
              </a:rPr>
              <a:t>2018 წელს დაგეგმილი აქტივობები</a:t>
            </a:r>
          </a:p>
          <a:p>
            <a:endParaRPr lang="ka-GE" dirty="0"/>
          </a:p>
          <a:p>
            <a:r>
              <a:rPr lang="ka-GE" dirty="0" smtClean="0"/>
              <a:t>სკრინინგული ღონისძიებების გაფართოვება;</a:t>
            </a:r>
          </a:p>
          <a:p>
            <a:r>
              <a:rPr lang="ka-GE" dirty="0" smtClean="0"/>
              <a:t>სკრინინგისა და კონფირმაციული კვლევის ერთი ფანჯრის პრინციპით მიწოდების უზრუნველყოფა და გავრცობა ქვეყნის მასშტაბით;</a:t>
            </a:r>
          </a:p>
          <a:p>
            <a:r>
              <a:rPr lang="ka-GE" dirty="0" smtClean="0"/>
              <a:t>მკურნალობის დეცენტრალიზაცია-გავრცობა პირველადი ჯანდაცვის დაწესებულებებში;</a:t>
            </a:r>
          </a:p>
          <a:p>
            <a:r>
              <a:rPr lang="ka-GE" dirty="0" smtClean="0"/>
              <a:t>ზიანის შემცირების ქსელების მაქსიმალურად ჩართვა დიაგნოსტიკისა და მკურნალობის კომპონენტებში;</a:t>
            </a:r>
          </a:p>
          <a:p>
            <a:r>
              <a:rPr lang="ka-GE" dirty="0" smtClean="0"/>
              <a:t>დიაგნოსტირებული პაციენტების მიდევნება/ზედამხედველობა მკურნალობაში ჩასართავად.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ka-GE" dirty="0" smtClean="0"/>
              <a:t>ჰეპატიტის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198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თამბაქოს </a:t>
            </a:r>
            <a:r>
              <a:rPr lang="ka-GE" dirty="0"/>
              <a:t>მოხმარების კონტროლის გაძლიერება;</a:t>
            </a:r>
          </a:p>
          <a:p>
            <a:r>
              <a:rPr lang="ka-GE" dirty="0" smtClean="0"/>
              <a:t>ჯანსაღი </a:t>
            </a:r>
            <a:r>
              <a:rPr lang="ka-GE" dirty="0"/>
              <a:t>კვების შესახებ განათლება;</a:t>
            </a:r>
          </a:p>
          <a:p>
            <a:r>
              <a:rPr lang="ka-GE" dirty="0" smtClean="0"/>
              <a:t>ალკოჰოლის </a:t>
            </a:r>
            <a:r>
              <a:rPr lang="ka-GE" dirty="0"/>
              <a:t>ჭარბი მოხმარების შესახებ ცნობიერების ამაღლება;</a:t>
            </a:r>
          </a:p>
          <a:p>
            <a:r>
              <a:rPr lang="ka-GE" dirty="0" smtClean="0"/>
              <a:t>ფიზიკური </a:t>
            </a:r>
            <a:r>
              <a:rPr lang="ka-GE" dirty="0"/>
              <a:t>აქტივობის ხელშეწყობა;</a:t>
            </a:r>
          </a:p>
          <a:p>
            <a:r>
              <a:rPr lang="en-US" dirty="0" smtClean="0"/>
              <a:t>C </a:t>
            </a:r>
            <a:r>
              <a:rPr lang="ka-GE" dirty="0"/>
              <a:t>ჰეპატიტის პრევენცია და მოსახლეობის განათლების ხელშეწყობა;</a:t>
            </a:r>
          </a:p>
          <a:p>
            <a:r>
              <a:rPr lang="ka-GE" dirty="0" smtClean="0"/>
              <a:t>ფსიქიკური </a:t>
            </a:r>
            <a:r>
              <a:rPr lang="ka-GE" dirty="0"/>
              <a:t>ჯანმრთელობის ხელშეწყობა და ნივთიერება დამოკიდებულების პრევენცია;</a:t>
            </a:r>
          </a:p>
          <a:p>
            <a:r>
              <a:rPr lang="ka-GE" dirty="0" smtClean="0"/>
              <a:t>ჯანმრთელობის </a:t>
            </a:r>
            <a:r>
              <a:rPr lang="ka-GE" dirty="0"/>
              <a:t>ხელშეწყობის პოპულარიზაცია და გაძლიერება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ჯანმრთელობის ხელშეწყობა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97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/>
              <a:t>თამბაქოს საკითხებზე </a:t>
            </a:r>
            <a:r>
              <a:rPr lang="ka-GE" dirty="0" smtClean="0"/>
              <a:t>საკომუნიკაციო </a:t>
            </a:r>
            <a:r>
              <a:rPr lang="ka-GE" dirty="0"/>
              <a:t>კამპანიის ბრენდინგი </a:t>
            </a:r>
            <a:r>
              <a:rPr lang="ka-GE" dirty="0"/>
              <a:t>და სამოქმედო გეგმის შემუშავება</a:t>
            </a:r>
            <a:endParaRPr lang="ka-GE" dirty="0" smtClean="0"/>
          </a:p>
          <a:p>
            <a:r>
              <a:rPr lang="ka-GE" dirty="0"/>
              <a:t>საგანმანათლებლო კამპანიის წარმოება სოციალური მედიის </a:t>
            </a:r>
            <a:r>
              <a:rPr lang="ka-GE" dirty="0" smtClean="0"/>
              <a:t>საშუალებით</a:t>
            </a:r>
          </a:p>
          <a:p>
            <a:r>
              <a:rPr lang="ka-GE" dirty="0"/>
              <a:t>ანიმაციური </a:t>
            </a:r>
            <a:r>
              <a:rPr lang="ka-GE" dirty="0" smtClean="0"/>
              <a:t>ბანერი/ბანერები, </a:t>
            </a:r>
            <a:r>
              <a:rPr lang="ka-GE" dirty="0"/>
              <a:t>მობილური </a:t>
            </a:r>
            <a:r>
              <a:rPr lang="ka-GE" dirty="0" smtClean="0"/>
              <a:t>აპლიკაცია </a:t>
            </a:r>
            <a:r>
              <a:rPr lang="ka-GE" dirty="0"/>
              <a:t>„თავს ვანებებ</a:t>
            </a:r>
            <a:r>
              <a:rPr lang="ka-GE" dirty="0" smtClean="0"/>
              <a:t>“/</a:t>
            </a:r>
            <a:r>
              <a:rPr lang="ka-GE" dirty="0"/>
              <a:t> სატელევიზიო </a:t>
            </a:r>
            <a:r>
              <a:rPr lang="ka-GE" dirty="0" smtClean="0"/>
              <a:t>კლიპი/საინფორმაციო </a:t>
            </a:r>
            <a:r>
              <a:rPr lang="ka-GE" dirty="0"/>
              <a:t>საპოპულარიზაციო ბეჭდვითი მასალის მომზადება, ბეჭდვა, </a:t>
            </a:r>
            <a:r>
              <a:rPr lang="ka-GE" dirty="0" smtClean="0"/>
              <a:t>გავრცელება</a:t>
            </a:r>
          </a:p>
          <a:p>
            <a:r>
              <a:rPr lang="ka-GE" dirty="0"/>
              <a:t>თამბაქოს ნაწარმის ვაჭრობის ქსელის </a:t>
            </a:r>
            <a:r>
              <a:rPr lang="ka-GE" dirty="0" smtClean="0"/>
              <a:t>მონიტორინგი/</a:t>
            </a:r>
            <a:r>
              <a:rPr lang="ka-GE" dirty="0"/>
              <a:t> მოწევის აკრძალვის მონიტორინგი </a:t>
            </a:r>
            <a:r>
              <a:rPr lang="ka-GE" dirty="0" smtClean="0"/>
              <a:t>ტრანსპორტში/</a:t>
            </a:r>
            <a:r>
              <a:rPr lang="ka-GE" dirty="0"/>
              <a:t> რეკლამის </a:t>
            </a:r>
            <a:r>
              <a:rPr lang="ka-GE" dirty="0" smtClean="0"/>
              <a:t>მონიტორინგი</a:t>
            </a:r>
          </a:p>
          <a:p>
            <a:r>
              <a:rPr lang="ka-GE" dirty="0"/>
              <a:t>ექიმთა </a:t>
            </a:r>
            <a:r>
              <a:rPr lang="ka-GE" dirty="0" smtClean="0"/>
              <a:t>ტრენინგი/</a:t>
            </a:r>
            <a:r>
              <a:rPr lang="ka-GE" dirty="0"/>
              <a:t> ტრენინგი თამბაქოს კანონის აღმასრულებელი სტრუქტურებისათვის თბილისსა და </a:t>
            </a:r>
            <a:r>
              <a:rPr lang="ka-GE" dirty="0" smtClean="0"/>
              <a:t>რეგიონებში/</a:t>
            </a:r>
            <a:r>
              <a:rPr lang="ka-GE" dirty="0"/>
              <a:t> სკოლის ექიმთა ტრენინგი</a:t>
            </a:r>
            <a:r>
              <a:rPr lang="ka-GE" dirty="0" smtClean="0"/>
              <a:t> </a:t>
            </a:r>
            <a:r>
              <a:rPr lang="ka-GE" dirty="0"/>
              <a:t> 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თამბაქოს კონტროლის ღონისძიებები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265305"/>
              </p:ext>
            </p:extLst>
          </p:nvPr>
        </p:nvGraphicFramePr>
        <p:xfrm>
          <a:off x="381000" y="1719263"/>
          <a:ext cx="84074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4495800"/>
                <a:gridCol w="1828800"/>
                <a:gridCol w="1473200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თამბაქოს მოხმარების კონტროლის გაძლიერება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38 000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680 000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ალკოჰოლის ჭარბი მოხმარების შესახებ ცნობიერების ამაღლება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46 000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ჯანსაღი კვების შესახებ განათლება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46 000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ფიზიკური აქტივობის ხელშეწყობა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ჰეჰატიტის პრევენცია და მოსახლეობის განათლების ხელშეწყობა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47 000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95 000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ფსიქიკური ჯანმრთელობის ხელშეწყობა და ნივთიერებადამოკიდებულების პრევენცია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32 000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58 000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ჯანმრთელობის ხელშეწყობის პოპულარიზაცია და გაძლიერება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15 000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145 000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200 000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1 100 000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10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dirty="0"/>
              <a:t>შაქრიანი დიაბეტით დაავადებულ ბავშვთა </a:t>
            </a:r>
            <a:r>
              <a:rPr lang="ka-GE" dirty="0" smtClean="0"/>
              <a:t>მომსახურება- ვაუჩერის ღირებულება გაიზარდა </a:t>
            </a:r>
            <a:r>
              <a:rPr lang="ka-GE" b="1" dirty="0" smtClean="0">
                <a:solidFill>
                  <a:srgbClr val="C00000"/>
                </a:solidFill>
              </a:rPr>
              <a:t>1290</a:t>
            </a:r>
            <a:r>
              <a:rPr lang="ka-GE" dirty="0" smtClean="0"/>
              <a:t> ლარიდან  </a:t>
            </a:r>
            <a:r>
              <a:rPr lang="ka-GE" b="1" dirty="0" smtClean="0">
                <a:solidFill>
                  <a:srgbClr val="C00000"/>
                </a:solidFill>
              </a:rPr>
              <a:t>1390 </a:t>
            </a:r>
            <a:r>
              <a:rPr lang="ka-GE" dirty="0" smtClean="0"/>
              <a:t>ლარამდე;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სპეციალიზებული ამბულატორიული </a:t>
            </a:r>
            <a:r>
              <a:rPr lang="ka-GE" dirty="0" smtClean="0"/>
              <a:t>დახმარება - მკურნალობის ეპიზოდის ღირებულება არაუმეტეს 240 ლარისა;</a:t>
            </a:r>
          </a:p>
          <a:p>
            <a:pPr marL="45720" indent="0" algn="just">
              <a:buNone/>
            </a:pPr>
            <a:endParaRPr lang="ka-GE" dirty="0" smtClean="0"/>
          </a:p>
          <a:p>
            <a:pPr algn="just"/>
            <a:r>
              <a:rPr lang="ka-GE" dirty="0"/>
              <a:t>შაქრიანი და უშაქრო დიაბეტით დაავადებული მოსახლეობის სპეციფიკური მედიკამენტებით </a:t>
            </a:r>
            <a:r>
              <a:rPr lang="ka-GE" dirty="0" smtClean="0"/>
              <a:t>უზრუნველყოფა;</a:t>
            </a:r>
          </a:p>
          <a:p>
            <a:pPr algn="just"/>
            <a:endParaRPr lang="ka-GE" dirty="0"/>
          </a:p>
          <a:p>
            <a:pPr marL="45720" indent="0" algn="just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დიაბეტის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68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365643"/>
              </p:ext>
            </p:extLst>
          </p:nvPr>
        </p:nvGraphicFramePr>
        <p:xfrm>
          <a:off x="304800" y="1719263"/>
          <a:ext cx="8483600" cy="483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344"/>
                <a:gridCol w="4228985"/>
                <a:gridCol w="1922266"/>
                <a:gridCol w="1871005"/>
              </a:tblGrid>
              <a:tr h="434578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შაქრიანი დიაბეტით დაავადებულ ბავშვთა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1 159 900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1 459 500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სპეციალიზებული ამბულატორიული დახმარება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784 900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820 000</a:t>
                      </a:r>
                      <a:endParaRPr lang="en-US" dirty="0"/>
                    </a:p>
                  </a:txBody>
                  <a:tcPr/>
                </a:tc>
              </a:tr>
              <a:tr h="964406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შაქრიანი დიაბეტით დაავადებულ პაციენტთა მედიკამენტებით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8 619 500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10 216 500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78656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უშაქრო დიაბეტით დაავადებულთა მედიკამენტებით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236 000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300 000</a:t>
                      </a:r>
                      <a:endParaRPr lang="en-US" dirty="0"/>
                    </a:p>
                  </a:txBody>
                  <a:tcPr/>
                </a:tc>
              </a:tr>
              <a:tr h="964406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სპეციალურ სამკურნალო საშუალებათა ტრანსპორტირების, შენახვისა და გაცემის ხარჯები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204 000</a:t>
                      </a:r>
                      <a:endParaRPr lang="en-US" dirty="0"/>
                    </a:p>
                  </a:txBody>
                  <a:tcPr/>
                </a:tc>
              </a:tr>
              <a:tr h="43457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11 004 300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13 000 000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45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406319"/>
              </p:ext>
            </p:extLst>
          </p:nvPr>
        </p:nvGraphicFramePr>
        <p:xfrm>
          <a:off x="304800" y="1719262"/>
          <a:ext cx="8483600" cy="4748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3073400"/>
              </a:tblGrid>
              <a:tr h="668791">
                <a:tc>
                  <a:txBody>
                    <a:bodyPr/>
                    <a:lstStyle/>
                    <a:p>
                      <a:r>
                        <a:rPr lang="ka-GE" dirty="0" smtClean="0"/>
                        <a:t>გეგმური</a:t>
                      </a:r>
                      <a:r>
                        <a:rPr lang="ka-GE" baseline="0" dirty="0" smtClean="0"/>
                        <a:t> ამბულატორია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3 243</a:t>
                      </a:r>
                      <a:r>
                        <a:rPr lang="ka-GE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</a:tr>
              <a:tr h="668791"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გადაუდებელი ამბულატორია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656 000</a:t>
                      </a:r>
                      <a:endParaRPr lang="en-US" dirty="0"/>
                    </a:p>
                  </a:txBody>
                  <a:tcPr/>
                </a:tc>
              </a:tr>
              <a:tr h="668791"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გადაუდებელი სტაციონარი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253 800</a:t>
                      </a:r>
                      <a:endParaRPr lang="en-US" dirty="0"/>
                    </a:p>
                  </a:txBody>
                  <a:tcPr/>
                </a:tc>
              </a:tr>
              <a:tr h="465365">
                <a:tc>
                  <a:txBody>
                    <a:bodyPr/>
                    <a:lstStyle/>
                    <a:p>
                      <a:r>
                        <a:rPr lang="ka-GE" dirty="0" smtClean="0"/>
                        <a:t>გეგმური ქირურგია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97 000</a:t>
                      </a:r>
                      <a:endParaRPr lang="en-US" dirty="0"/>
                    </a:p>
                  </a:txBody>
                  <a:tcPr/>
                </a:tc>
              </a:tr>
              <a:tr h="668791"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კარდიოქირურგია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3 509</a:t>
                      </a:r>
                      <a:endParaRPr lang="en-US" dirty="0"/>
                    </a:p>
                  </a:txBody>
                  <a:tcPr/>
                </a:tc>
              </a:tr>
              <a:tr h="499383">
                <a:tc>
                  <a:txBody>
                    <a:bodyPr/>
                    <a:lstStyle/>
                    <a:p>
                      <a:r>
                        <a:rPr lang="ka-GE" dirty="0" smtClean="0"/>
                        <a:t>მშობიარობა, საკეისრო კვეთა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41 100</a:t>
                      </a:r>
                      <a:endParaRPr lang="en-US" dirty="0"/>
                    </a:p>
                  </a:txBody>
                  <a:tcPr/>
                </a:tc>
              </a:tr>
              <a:tr h="440192">
                <a:tc>
                  <a:txBody>
                    <a:bodyPr/>
                    <a:lstStyle/>
                    <a:p>
                      <a:r>
                        <a:rPr lang="ka-GE" dirty="0" smtClean="0"/>
                        <a:t>მაღალი რისკის</a:t>
                      </a:r>
                      <a:r>
                        <a:rPr lang="ka-GE" baseline="0" dirty="0" smtClean="0"/>
                        <a:t> ორსულთა მომსახურება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1 817</a:t>
                      </a:r>
                      <a:endParaRPr lang="en-US" dirty="0"/>
                    </a:p>
                  </a:txBody>
                  <a:tcPr/>
                </a:tc>
              </a:tr>
              <a:tr h="668791">
                <a:tc>
                  <a:txBody>
                    <a:bodyPr/>
                    <a:lstStyle/>
                    <a:p>
                      <a:r>
                        <a:rPr lang="ka-GE" dirty="0" smtClean="0"/>
                        <a:t>ქიმიო, ჰორმონო, სხივური თერაპია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50 900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ჯანდაცვა</a:t>
            </a:r>
            <a:br>
              <a:rPr lang="ka-GE" dirty="0" smtClean="0"/>
            </a:br>
            <a:r>
              <a:rPr lang="ka-GE" dirty="0" smtClean="0"/>
              <a:t>2017 შემთხვევათა რაოდენობა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091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392544"/>
              </p:ext>
            </p:extLst>
          </p:nvPr>
        </p:nvGraphicFramePr>
        <p:xfrm>
          <a:off x="152400" y="1600199"/>
          <a:ext cx="8839201" cy="512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909"/>
                <a:gridCol w="4726702"/>
                <a:gridCol w="1922727"/>
                <a:gridCol w="1548863"/>
              </a:tblGrid>
              <a:tr h="368639">
                <a:tc>
                  <a:txBody>
                    <a:bodyPr/>
                    <a:lstStyle/>
                    <a:p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68639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კიბოს სკრინინგის 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1 074 000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1 144 000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საშვილოსნოს ყელის ორგანიზებული სკრინინგი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34 000</a:t>
                      </a:r>
                      <a:endParaRPr lang="en-US" dirty="0"/>
                    </a:p>
                  </a:txBody>
                  <a:tcPr/>
                </a:tc>
              </a:tr>
              <a:tr h="1181666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1-დან 6 წლამდე ასაკის ბავშვთა ასაკის მსუბუქი და საშუალო ხარისხის მენტალური განვითარების დარღვევების პრევენცია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176</a:t>
                      </a:r>
                      <a:r>
                        <a:rPr lang="ka-GE" baseline="0" dirty="0" smtClean="0"/>
                        <a:t>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161 000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ეპილეფსიის დიაგნოსტიკა და ზედამხედველობა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406 000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416 000</a:t>
                      </a:r>
                      <a:endParaRPr lang="en-US" dirty="0"/>
                    </a:p>
                  </a:txBody>
                  <a:tcPr/>
                </a:tc>
              </a:tr>
              <a:tr h="636282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დღენაკლულთა რეტინოპათიის სკრინინგის პილოტი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109 000</a:t>
                      </a:r>
                      <a:endParaRPr lang="en-US" dirty="0"/>
                    </a:p>
                  </a:txBody>
                  <a:tcPr/>
                </a:tc>
              </a:tr>
              <a:tr h="908973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საინფორმაციო რეგისტრების და ელექტრონული მოდულების განვითარება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>
                          <a:solidFill>
                            <a:srgbClr val="C00000"/>
                          </a:solidFill>
                        </a:rPr>
                        <a:t>36 000 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686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1 754 000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1 900 000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დაავადებათა ადრეული გამოვლენა და სკრინინგი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9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153012"/>
              </p:ext>
            </p:extLst>
          </p:nvPr>
        </p:nvGraphicFramePr>
        <p:xfrm>
          <a:off x="228601" y="1676400"/>
          <a:ext cx="8686799" cy="4952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126"/>
                <a:gridCol w="4802672"/>
                <a:gridCol w="1889575"/>
                <a:gridCol w="1443426"/>
              </a:tblGrid>
              <a:tr h="385057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64620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რეგიონულ და მუნიციპალურ დონეზე არსებული სჯდ ცენტრების დაფინანსება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540 000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553 500</a:t>
                      </a:r>
                      <a:endParaRPr lang="en-US" dirty="0"/>
                    </a:p>
                  </a:txBody>
                  <a:tcPr/>
                </a:tc>
              </a:tr>
              <a:tr h="1519131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მალარიისა და სხვა ტრანსმისიური (დენგე, ზიკა, ჩიკუნგუნია, ყირიმ-კონგო, ლეიშმანიოზი და სხვა) დაავადებების პრევენციისა და კონტროლის გაუმჯობესება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774 000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916 500</a:t>
                      </a:r>
                      <a:endParaRPr lang="en-US" dirty="0"/>
                    </a:p>
                  </a:txBody>
                  <a:tcPr/>
                </a:tc>
              </a:tr>
              <a:tr h="664620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ნოზოკომური ინფექციების ეპიდზედამხედველობა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19 000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30 000</a:t>
                      </a:r>
                      <a:endParaRPr lang="en-US" dirty="0"/>
                    </a:p>
                  </a:txBody>
                  <a:tcPr/>
                </a:tc>
              </a:tr>
              <a:tr h="385057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ვირუსული დიარეების კვლევა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41 000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80 000</a:t>
                      </a:r>
                      <a:endParaRPr lang="en-US" dirty="0"/>
                    </a:p>
                  </a:txBody>
                  <a:tcPr/>
                </a:tc>
              </a:tr>
              <a:tr h="949457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გრიპზე ეპიდზედამხედველობის ქსელის მდგრადობის შენარჩუნება და სეზონურ/პანდემიურ გრიპზე რეაგირება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182 000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120 000</a:t>
                      </a:r>
                      <a:endParaRPr lang="en-US" dirty="0"/>
                    </a:p>
                  </a:txBody>
                  <a:tcPr/>
                </a:tc>
              </a:tr>
              <a:tr h="38505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1 556 000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1 700 000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ეპიდზედამხედველობა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798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717870"/>
              </p:ext>
            </p:extLst>
          </p:nvPr>
        </p:nvGraphicFramePr>
        <p:xfrm>
          <a:off x="228601" y="1676399"/>
          <a:ext cx="8762999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4844800"/>
                <a:gridCol w="1906151"/>
                <a:gridCol w="1456087"/>
              </a:tblGrid>
              <a:tr h="42637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051344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დონორული სისხლის კვლევა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ჰეპატიტზე, აივ-ინფექციასა/ შიდსა და სიფილისზე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1 313 000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1 575 000</a:t>
                      </a:r>
                      <a:endParaRPr lang="en-US" dirty="0"/>
                    </a:p>
                  </a:txBody>
                  <a:tcPr/>
                </a:tc>
              </a:tr>
              <a:tr h="735941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ხარისხის გარე კონტროლის და მონიტორინგის უზრუნველყოფა 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186 000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170 000</a:t>
                      </a:r>
                      <a:endParaRPr lang="en-US" dirty="0"/>
                    </a:p>
                  </a:txBody>
                  <a:tcPr/>
                </a:tc>
              </a:tr>
              <a:tr h="2312957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სისხლის უანგარო რეგულარული დონორობის მხარდაჭერისა და მოზიდვის ეროვნული კომპანიის განხორციელების მიზნით გასატარებელი ღონისძიებები, მათ შორის, „უანგარო დონორთა მსოფლიო დღესთან" დაკავშირებული ღონისძიებების მხარდაჭერა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55 000</a:t>
                      </a:r>
                      <a:endParaRPr lang="en-US" dirty="0"/>
                    </a:p>
                  </a:txBody>
                  <a:tcPr/>
                </a:tc>
              </a:tr>
              <a:tr h="4263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1 554 000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1 800 000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უსაფრთხო სისხლი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27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767771"/>
              </p:ext>
            </p:extLst>
          </p:nvPr>
        </p:nvGraphicFramePr>
        <p:xfrm>
          <a:off x="152401" y="1719265"/>
          <a:ext cx="8839199" cy="4910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37415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ამბულატორიული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2 534 700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2 750 000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ლაბორატორიული კონტროლი და ნახველის ლოჯისტიკა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951 200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1 385 200</a:t>
                      </a:r>
                      <a:endParaRPr lang="en-US" sz="1600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8 290 400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9 500 000</a:t>
                      </a:r>
                      <a:endParaRPr lang="en-US" sz="1600" dirty="0"/>
                    </a:p>
                  </a:txBody>
                  <a:tcPr/>
                </a:tc>
              </a:tr>
              <a:tr h="830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პენიტენციური დაწესებულებებისათვის ტუბერკულოზის მართვისთვის მედიკამენტების, სხვა სახარჯი და დამხმარე მასალების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40 000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ტუბერკულოზის პროგრამის რეგიონული მართვა და მონიტორინგი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37 800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37 800</a:t>
                      </a:r>
                      <a:endParaRPr lang="en-US" sz="1600" dirty="0"/>
                    </a:p>
                  </a:txBody>
                  <a:tcPr/>
                </a:tc>
              </a:tr>
              <a:tr h="830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ტუბერკულოზის სამკურნალო პირველი და მეორე რიგის (სრული ღირებულების არაუმეტეს 25%-ისა, 2018-ში</a:t>
                      </a:r>
                      <a:r>
                        <a:rPr lang="ka-GE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50%-ისა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მედიკამენტების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521 000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1 507 000</a:t>
                      </a:r>
                      <a:endParaRPr lang="en-US" sz="1600" dirty="0"/>
                    </a:p>
                  </a:txBody>
                  <a:tcPr/>
                </a:tc>
              </a:tr>
              <a:tr h="5842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ტუბერკულოზით დაავადებულთა (თვეში არაუმეტეს 300 პაციენტისა) ფულადი წახალისების დაფინანსება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310 000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360 000</a:t>
                      </a:r>
                      <a:endParaRPr lang="en-US" sz="1600" dirty="0"/>
                    </a:p>
                  </a:txBody>
                  <a:tcPr/>
                </a:tc>
              </a:tr>
              <a:tr h="37415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12 645 100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15 580 000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ტუბერკულოზის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68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627413"/>
              </p:ext>
            </p:extLst>
          </p:nvPr>
        </p:nvGraphicFramePr>
        <p:xfrm>
          <a:off x="228600" y="1719262"/>
          <a:ext cx="8763000" cy="491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5337738"/>
                <a:gridCol w="1628522"/>
                <a:gridCol w="1240779"/>
              </a:tblGrid>
              <a:tr h="416790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აივ-ინფექცია/შიდსზე ნებაყოფლობითი კონსულტირება და ტესტირება, მათ შორის: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786 000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2 075 000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98987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აივ-ინფექცია/შიდსზე,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და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ჰეპატიტზე სკრინინგული კვლევისათვის და არვ მკურნალობის მონიტორინგისათვის საჭირო ტესტ-სისტემების და სახარჯი მასალების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150 000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1 075 000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ამბულატორიული მომსახურებით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2 736</a:t>
                      </a:r>
                      <a:r>
                        <a:rPr lang="ka-GE" sz="1600" b="1" baseline="0" dirty="0" smtClean="0">
                          <a:solidFill>
                            <a:srgbClr val="C00000"/>
                          </a:solidFill>
                        </a:rPr>
                        <a:t>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3 550 000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5087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აივ-ინფექცია/შიდსით დაავადებულთა სტაციონარული მომსახურებით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2 158 000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2 450 000</a:t>
                      </a:r>
                      <a:endParaRPr lang="en-US" sz="1600" dirty="0"/>
                    </a:p>
                  </a:txBody>
                  <a:tcPr/>
                </a:tc>
              </a:tr>
              <a:tr h="924933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აივ-ინფექცია/შიდსის სამკურნალო პირველი რიგის (სრულად) და მეორე რიგის (სრული ღირებულების არა უმეტეს 50%) მედიკამენტების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1 448 000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1 955 000</a:t>
                      </a:r>
                      <a:endParaRPr lang="en-US" sz="1600" dirty="0"/>
                    </a:p>
                  </a:txBody>
                  <a:tcPr/>
                </a:tc>
              </a:tr>
              <a:tr h="41679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7 128 000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10 030 000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აივ-ინფექცია/შიდსის მართვა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51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853271"/>
              </p:ext>
            </p:extLst>
          </p:nvPr>
        </p:nvGraphicFramePr>
        <p:xfrm>
          <a:off x="228600" y="1719262"/>
          <a:ext cx="8763000" cy="4910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61"/>
                <a:gridCol w="5337738"/>
                <a:gridCol w="1628522"/>
                <a:gridCol w="1240779"/>
              </a:tblGrid>
              <a:tr h="39088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სტაციონარული დეტოქსიკაცია და პირველადი რეაბილიტაცია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982 600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1 400 000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ჩანაცვლებითი თერაპიის განხორციელება და ჩამანაცვლებელი ფარმაცევტული პროდუქტის მიწოდება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3 490 000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6 274 000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მ.შ., ფსიქო-სოციალური რეაბილიტაციის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77105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№2 და №8 პენიტენციურ დაწესებულებაში ჩამანაცვლებელი ფარმაცევტული პროდუქტით ხანმოკლე და ხანგრძლივი დეტოქსიკაციის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117 000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300 000</a:t>
                      </a:r>
                      <a:endParaRPr lang="en-US" sz="1400" dirty="0"/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ჩამანაცვლებელი ფარმაცევტული პროდუქტის შესყიდვა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239 000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770 000</a:t>
                      </a:r>
                      <a:endParaRPr lang="en-US" sz="1400" dirty="0"/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ჩამანაცვლებელი ფარმაცევტული პროდუქტის ტრანსპორტირება, შენახვა და გაცემა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36 000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ეფექტურობის შეფასების კომპონენტი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130 000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120 000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46166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ალკოჰოლის მიღებით გამოწვეული ფსიქიკური და ქცევითი აშლილობების სტაციონარული მომსახურება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277 000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908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სულ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5 271 600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9 200 000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ნარკომანიით დაავადებულ პაციენტთა მკურნალობა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802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070754"/>
              </p:ext>
            </p:extLst>
          </p:nvPr>
        </p:nvGraphicFramePr>
        <p:xfrm>
          <a:off x="152401" y="1719261"/>
          <a:ext cx="8839199" cy="491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449737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ჰემოდიალიზით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14 395 500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15 474 000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პერიტონეული დიალიზით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104 5000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110 000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10893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 და პერიტონეული დიალიზისათვის საჭირო სადიალიზე საშუალებების, მასალისა და მედიკამენტების შესყიდვა და მიწოდება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19 685 300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18 570 000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თირკმლის ტრანსპლანტაცია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400 000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500 000</a:t>
                      </a:r>
                      <a:endParaRPr lang="en-US" sz="1400" dirty="0"/>
                    </a:p>
                  </a:txBody>
                  <a:tcPr/>
                </a:tc>
              </a:tr>
              <a:tr h="77625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ორგანოგადანერგილთა იმუნოსუპრესული მედიკამენტებით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726 100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310 000</a:t>
                      </a:r>
                      <a:endParaRPr lang="en-US" sz="1400" dirty="0"/>
                    </a:p>
                  </a:txBody>
                  <a:tcPr/>
                </a:tc>
              </a:tr>
              <a:tr h="776257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სამკურნალო საშუალებათა ტრანსპორტირება, შენახვა და გაცემა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36 000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36 000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49737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35 354 800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დიალიზი და თირკმლის ტრანსპლანტაცია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24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058248"/>
              </p:ext>
            </p:extLst>
          </p:nvPr>
        </p:nvGraphicFramePr>
        <p:xfrm>
          <a:off x="152401" y="1719258"/>
          <a:ext cx="8839199" cy="5042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51676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5903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ამბულატორიული პალიატიური მზრუნველობა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354 200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764 000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89114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სტაციონარული პალიატიური მზრუნველობა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684 900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800 000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274211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ინკურაბელურ პაციენტთა მედიკამენტებით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450 000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>
                          <a:solidFill>
                            <a:srgbClr val="C00000"/>
                          </a:solidFill>
                        </a:rPr>
                        <a:t>950 000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1084334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სპეციალურ სამკურნალო საშუალებათა ტრანსპორტირების, შენახვისა და  გაცემის ხარჯები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286 000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286 000</a:t>
                      </a:r>
                      <a:endParaRPr lang="en-US" sz="1400" dirty="0"/>
                    </a:p>
                  </a:txBody>
                  <a:tcPr/>
                </a:tc>
              </a:tr>
              <a:tr h="51676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სულ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1 775 100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2 800 000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ინკურაბელურ პაციენტთა პალიატიური მზრუნველობა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71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686828"/>
              </p:ext>
            </p:extLst>
          </p:nvPr>
        </p:nvGraphicFramePr>
        <p:xfrm>
          <a:off x="152401" y="1719258"/>
          <a:ext cx="8839199" cy="489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3"/>
                <a:gridCol w="1642683"/>
                <a:gridCol w="1251568"/>
              </a:tblGrid>
              <a:tr h="516764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35778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18 წლამდე ასაკის ბავშვთა ამბულატორიული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70 400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70 000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9114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და მუდმივ ჩანაცვლებით მკურნალობას დაქვემდებარებულ</a:t>
                      </a:r>
                    </a:p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წლამდე ასაკის ბავშვთა 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349 000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300 000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4211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ჰემოფილიით და სისხლის შედედების სხვა მემკვიდრული პათოლოგიებით დაავადებულ ბავშვთა და მოზრდილთა ამბულატორიული და სტაციონარული მომსახურება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201 600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8318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იშვიათი დაავადებების მქონე პაციენტების სპეციფიკური მედიკამენტებით უზრუნველყოფა: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5 503 400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7 430 000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1676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სულ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6 124 400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იშვიათი დაავადებების მქონე და მუდმივ ჩანაცვლებით</a:t>
            </a:r>
            <a:r>
              <a:rPr lang="ka-GE" sz="2000" dirty="0"/>
              <a:t/>
            </a:r>
            <a:br>
              <a:rPr lang="ka-GE" sz="2000" dirty="0"/>
            </a:br>
            <a:r>
              <a:rPr lang="ka-GE" sz="2000" b="1" dirty="0"/>
              <a:t>მკურნალობას დაქვემდებარებულ პაციენტთა მკურნალობა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87067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08751"/>
              </p:ext>
            </p:extLst>
          </p:nvPr>
        </p:nvGraphicFramePr>
        <p:xfrm>
          <a:off x="152401" y="1719258"/>
          <a:ext cx="8839200" cy="498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5384154"/>
                <a:gridCol w="1642683"/>
                <a:gridCol w="1251568"/>
              </a:tblGrid>
              <a:tr h="534392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24479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სასწრაფო სამედიცინო დახმარება მ.შ.: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3 549 000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30395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სასწრაფო სამედიცინო დახმარება (ოკუპირებულ ტერიტორიაზე მოქმედი სასწრაფო სამედიცინო დახმარება)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724 600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725 000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18388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საქართველოს საკანონმდებლო, აღმასრულებელი და სასამართლო ხელისუფლების უმაღლესი თანამდებობის პირთა და საქართველოში ოფიციალური ვიზიტით მყოფ საზღვარგარეთის ქვეყნების ხელმძღვანელთა გადაუდებელი სამედიცინო დახმარება (2016 წლის დეკემბერში გაწეული მომსახურების ანაზღაურება)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37 000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905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1.3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ტრანსპორტირება: რეფერალური დახმარება (2017 წლის 1 ივნისამდე გაწეული მომსახურების ანაზღაურება)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2 787 400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4392">
                <a:tc>
                  <a:txBody>
                    <a:bodyPr/>
                    <a:lstStyle/>
                    <a:p>
                      <a:r>
                        <a:rPr lang="ka-GE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სასწრაფო </a:t>
                      </a:r>
                      <a:r>
                        <a:rPr lang="ka-GE" sz="1400" dirty="0">
                          <a:effectLst/>
                        </a:rPr>
                        <a:t>სამედიცინო გადაუდებელი დახმარება და სამედიცინო ტრანსპორტირება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31 645 400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38 275 000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4392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სულ</a:t>
                      </a:r>
                      <a:endParaRPr lang="ka-GE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35 194 400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39 000 000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სასწრაფო გადაუდებელი დახმარება და სამედიცინო ტრანსპორტირება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487291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536107"/>
              </p:ext>
            </p:extLst>
          </p:nvPr>
        </p:nvGraphicFramePr>
        <p:xfrm>
          <a:off x="381000" y="1719262"/>
          <a:ext cx="8407400" cy="491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ჯანდაცვა - 2017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130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962128"/>
              </p:ext>
            </p:extLst>
          </p:nvPr>
        </p:nvGraphicFramePr>
        <p:xfrm>
          <a:off x="152400" y="1752600"/>
          <a:ext cx="8915401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49208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53902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პირველადი ჯანდაცვის მომსახურება სოფლად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19 082 700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19 636 500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180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სპეცდაფინანსებაზე მყოფი დაწესებულებების მიერ შესაბამისი ამბულატორიული და სტაციონარული მომსახურების მიწოდება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3 687 500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3 738 200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841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შიდა ქართლის სოფლების ამბულატორიული ქსელის ხელშეწყობა და განვითარება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203 700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207 300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5771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>
                          <a:effectLst/>
                        </a:rPr>
                        <a:t>სპეცდაფინანსებაზე </a:t>
                      </a:r>
                      <a:r>
                        <a:rPr lang="ka-GE" sz="1600" dirty="0">
                          <a:effectLst/>
                        </a:rPr>
                        <a:t>მყოფი რიგი სამედიცინო დაწესებულებების შეუფერხებელი ფუნქციონირების ხელშეწყობის მიზნით, დამატებითი ღონისძიებების განხორციელების უზრუნველყოფა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2 104 600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a-GE" sz="16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418 000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920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dirty="0" smtClean="0">
                          <a:effectLst/>
                        </a:rPr>
                        <a:t>სულ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25 078 500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26 000 000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 smtClean="0"/>
              <a:t>სოფლის ექიმი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97073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925792"/>
              </p:ext>
            </p:extLst>
          </p:nvPr>
        </p:nvGraphicFramePr>
        <p:xfrm>
          <a:off x="152400" y="1752600"/>
          <a:ext cx="8915401" cy="487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8380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სტიქიური უბედურებების, კატასტროფების, საგანგებო სიტუაციების, კონფლიქტურ რეგიონებში დაზარალებულ მოქალაქეთა და საქართველოს მთავრობის მიერ განსაზღვრული სხვა შემთხვევების დროს მოსახლეობის სამედიცინო დახმარების კომპონენტი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841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22 295 000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საქართველოს საკანონმდებლო, აღმასრულებელი და სასამართლო ხელისუფლების უმაღლესი თანამდებობის პირთა და მათი ოჯახის წევრთა გეგმური სამედიცინო დახმარების ხარჯების ანაზღაურების კომპონენტი (2016 წლის დეკემბერში გაწეული მომსახურების ანაზღაურება) 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26 000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679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მსჯავრდებულთა კომისიური შემოწმების უზრუნველყოფა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b="0" dirty="0" smtClean="0">
                          <a:solidFill>
                            <a:schemeClr val="tx1"/>
                          </a:solidFill>
                        </a:rPr>
                        <a:t>8 000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0999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ყოფილი უმაღლესი პოლიტიკური თანამდებობის პირების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ოჯახის წევრთა სამედიცინო დაზღვევის კომპონენტი</a:t>
                      </a:r>
                      <a:endParaRPr lang="en-US" sz="1400" dirty="0" smtClean="0"/>
                    </a:p>
                    <a:p>
                      <a:endParaRPr lang="ka-GE" sz="14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8380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400" dirty="0" smtClean="0">
                          <a:effectLst/>
                        </a:rPr>
                        <a:t>სულ</a:t>
                      </a:r>
                      <a:endParaRPr lang="ka-GE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23 873 300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26 000 000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 smtClean="0"/>
              <a:t>რეფერალური მომსახურება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751597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930"/>
              </p:ext>
            </p:extLst>
          </p:nvPr>
        </p:nvGraphicFramePr>
        <p:xfrm>
          <a:off x="152400" y="2286000"/>
          <a:ext cx="8915401" cy="3630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583803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სამხედრო ძალებში გასაწვევ პირთა ამბულატორიული შემოწმების კომპონენტი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665 600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1199"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სამხედრო ძალებში გასაწვევ პირთა დამატებითი გამოკვლევების კომპონენტი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dirty="0" smtClean="0">
                          <a:solidFill>
                            <a:schemeClr val="tx1"/>
                          </a:solidFill>
                        </a:rPr>
                        <a:t>162 400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800" b="0" dirty="0" smtClean="0">
                          <a:solidFill>
                            <a:schemeClr val="tx1"/>
                          </a:solidFill>
                        </a:rPr>
                        <a:t>200 000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380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800" dirty="0" smtClean="0">
                          <a:effectLst/>
                        </a:rPr>
                        <a:t>სულ</a:t>
                      </a:r>
                      <a:endParaRPr lang="ka-GE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828  000</a:t>
                      </a:r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1 000 000</a:t>
                      </a:r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სამხედრო ძალებში გასაწვევ მოქალაქეთა სამედიცინო შემოწმება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1216768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104876"/>
              </p:ext>
            </p:extLst>
          </p:nvPr>
        </p:nvGraphicFramePr>
        <p:xfrm>
          <a:off x="152400" y="1752600"/>
          <a:ext cx="8915401" cy="487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630"/>
                <a:gridCol w="5430569"/>
                <a:gridCol w="1656844"/>
                <a:gridCol w="1262358"/>
              </a:tblGrid>
              <a:tr h="62739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</a:tr>
              <a:tr h="76473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გულ-სისხლძარღვთა ქრონიკული დაავადებების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1 589 400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5 610 000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37013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ფილტვის ქრონიკულ დაავადებათა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469 000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1 630 000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2366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დიაბეტის (ტიპი 2) სამკურნალო ფარმაცევტული პროდუქტის შესყიდვა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557 600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0" dirty="0" smtClean="0">
                          <a:solidFill>
                            <a:schemeClr val="tx1"/>
                          </a:solidFill>
                        </a:rPr>
                        <a:t>1 510 000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70487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ფარისებრი ჯირკვლის დაავადებათა სამკურნალო ფარმაცევტული პროდუქტის შესყიდვა</a:t>
                      </a:r>
                      <a:endParaRPr lang="ka-GE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37 600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100 000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2739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ლოჯისტიკის კომპონენტი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33 400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1 150 000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27399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a-GE" sz="1600" dirty="0" smtClean="0">
                          <a:effectLst/>
                        </a:rPr>
                        <a:t>სულ</a:t>
                      </a:r>
                      <a:endParaRPr lang="ka-GE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2 687 000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a-GE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10 000 000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000" b="1" dirty="0"/>
              <a:t>ქრონიკული დაავადებების სამკურნალო მედიკამენტებით უზრუნველყოფის პროგრამა</a:t>
            </a:r>
            <a:endParaRPr lang="ka-GE" sz="2000" dirty="0"/>
          </a:p>
        </p:txBody>
      </p:sp>
    </p:spTree>
    <p:extLst>
      <p:ext uri="{BB962C8B-B14F-4D97-AF65-F5344CB8AC3E}">
        <p14:creationId xmlns:p14="http://schemas.microsoft.com/office/powerpoint/2010/main" val="3096084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3440668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3200" dirty="0" smtClean="0"/>
              <a:t>მადლობა ყურადღებისთვის!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636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ჯანდაცვა</a:t>
            </a:r>
            <a:br>
              <a:rPr lang="ka-GE" dirty="0" smtClean="0"/>
            </a:br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209800"/>
            <a:ext cx="2743200" cy="1371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181600" y="2209800"/>
            <a:ext cx="2743200" cy="1371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2018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90600" y="4648200"/>
            <a:ext cx="274320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709 694 406 GEL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257800" y="4648200"/>
            <a:ext cx="2743200" cy="1219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704 </a:t>
            </a:r>
            <a:r>
              <a:rPr lang="en-US" b="1" dirty="0" smtClean="0"/>
              <a:t> </a:t>
            </a:r>
            <a:r>
              <a:rPr lang="ka-GE" b="1" dirty="0" smtClean="0"/>
              <a:t>000 </a:t>
            </a:r>
            <a:r>
              <a:rPr lang="en-US" b="1" dirty="0" smtClean="0"/>
              <a:t> </a:t>
            </a:r>
            <a:r>
              <a:rPr lang="ka-GE" b="1" dirty="0" smtClean="0"/>
              <a:t>000 </a:t>
            </a:r>
            <a:r>
              <a:rPr lang="en-US" b="1" dirty="0" smtClean="0"/>
              <a:t>GEL</a:t>
            </a:r>
            <a:endParaRPr lang="en-US" b="1" dirty="0"/>
          </a:p>
        </p:txBody>
      </p:sp>
      <p:sp>
        <p:nvSpPr>
          <p:cNvPr id="8" name="Down Arrow 7"/>
          <p:cNvSpPr/>
          <p:nvPr/>
        </p:nvSpPr>
        <p:spPr>
          <a:xfrm>
            <a:off x="2133600" y="3657600"/>
            <a:ext cx="3810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400800" y="3657600"/>
            <a:ext cx="3810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9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 marL="0" indent="0" algn="ctr">
              <a:buNone/>
            </a:pPr>
            <a:r>
              <a:rPr lang="ka-GE" b="1" dirty="0" smtClean="0"/>
              <a:t>ანტენატალური მეთვალყურეობა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დედათა და ბავშვთა ჯანმრთელობა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600" y="23622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01.02.2018-მდე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3622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01.02.2018-შემდეგ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19200" y="32766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4 ვიზიტი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953000" y="32766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8 ვიზიტი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4343400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ვაუჩერის ფასი - 57,5ლარი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953000" y="4343400"/>
            <a:ext cx="25527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ვაუჩერის ფასი - 180 ლარი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219200" y="5410200"/>
            <a:ext cx="25908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ვაუჩერული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991100" y="5347855"/>
            <a:ext cx="25146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სელექტიური კონტრაქტირება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8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 marL="0" indent="0" algn="ctr">
              <a:buNone/>
            </a:pPr>
            <a:r>
              <a:rPr lang="ka-GE" b="1" dirty="0" smtClean="0"/>
              <a:t>სელექტიური კონტრაქტირება ქ. თბილისში, ქ. ქუთაისსა და ქ. ბათუმში</a:t>
            </a:r>
          </a:p>
          <a:p>
            <a:pPr marL="0" indent="0">
              <a:buNone/>
            </a:pPr>
            <a:endParaRPr lang="ka-G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დედათა და ბავშვთა ჯანმრთელობა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95600" y="2286000"/>
            <a:ext cx="3048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01.02.2018-შემდეგ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2000" y="3276600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სტაციონარული სამეანო + ამბულატორიულად ანტენატალური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62000" y="4343400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მხოლოდ ანტენატალურის მიმწოდებელი - გატარებულ ორსულთა რიცხვი ≥ 300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762000" y="5347855"/>
            <a:ext cx="7010400" cy="83820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,,ძველი“ დაწესებულებები მიმწოდებლის სტატუსს ინარჩუნებენ უკვე რეგისტრირებული მოსარგებლეებისთვის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17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173279"/>
              </p:ext>
            </p:extLst>
          </p:nvPr>
        </p:nvGraphicFramePr>
        <p:xfrm>
          <a:off x="152400" y="1524000"/>
          <a:ext cx="8839200" cy="5200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5"/>
                <a:gridCol w="4773205"/>
                <a:gridCol w="1796110"/>
                <a:gridCol w="1709090"/>
              </a:tblGrid>
              <a:tr h="3764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კომპონენტი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2017 ბიუჯეტი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2018 ბიუჯეტი</a:t>
                      </a:r>
                      <a:endParaRPr lang="en-US" sz="1600" dirty="0"/>
                    </a:p>
                  </a:txBody>
                  <a:tcPr/>
                </a:tc>
              </a:tr>
              <a:tr h="309342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ანტენატალური მეთვალყურეობა, მათ შორის: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2 345 600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6 113 000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1.1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მომსახურება სიფილისზე ეჭვის შემთხვევაში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45 000</a:t>
                      </a:r>
                      <a:endParaRPr lang="en-US" sz="1600" dirty="0"/>
                    </a:p>
                  </a:txBody>
                  <a:tcPr/>
                </a:tc>
              </a:tr>
              <a:tr h="505334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>
                          <a:effectLst/>
                        </a:rPr>
                        <a:t>გენეტიკური პათოლოგიების ადრეული გამოვლენა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>
                          <a:effectLst/>
                        </a:rPr>
                        <a:t>390 000</a:t>
                      </a:r>
                      <a:endParaRPr lang="en-US" sz="1600" dirty="0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413 000</a:t>
                      </a:r>
                      <a:endParaRPr lang="en-US" sz="1600" dirty="0"/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ორსულთა სკრინინგი </a:t>
                      </a:r>
                      <a:r>
                        <a:rPr lang="en-US" sz="1600" dirty="0" smtClean="0"/>
                        <a:t>B</a:t>
                      </a:r>
                      <a:r>
                        <a:rPr lang="ka-GE" sz="1600" baseline="0" dirty="0" smtClean="0"/>
                        <a:t> და</a:t>
                      </a:r>
                      <a:r>
                        <a:rPr lang="en-US" sz="1600" baseline="0" dirty="0" smtClean="0"/>
                        <a:t> C </a:t>
                      </a:r>
                      <a:r>
                        <a:rPr lang="ka-GE" sz="1600" baseline="0" dirty="0" smtClean="0"/>
                        <a:t>ჰეპატიტებზე, შიდსსა და სიფილისზე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360 000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379 000</a:t>
                      </a:r>
                      <a:endParaRPr lang="en-US" sz="1600" dirty="0"/>
                    </a:p>
                  </a:txBody>
                  <a:tcPr/>
                </a:tc>
              </a:tr>
              <a:tr h="935558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ახალშობილთა და ბავშვთა სკრინინგი ჰიპოთირეოზზე, ფენილკეტონურიაზე, ჰიპერფენილალანინემიასა და მუკოვისციდოზზე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693 300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800 000</a:t>
                      </a:r>
                      <a:endParaRPr lang="en-US" sz="1600" dirty="0"/>
                    </a:p>
                  </a:txBody>
                  <a:tcPr/>
                </a:tc>
              </a:tr>
              <a:tr h="60008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ახალშობილთა სმენის სკრინინგული გამოკვლევა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144 000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95 000</a:t>
                      </a:r>
                      <a:endParaRPr lang="en-US" sz="1600" dirty="0"/>
                    </a:p>
                  </a:txBody>
                  <a:tcPr/>
                </a:tc>
              </a:tr>
              <a:tr h="695315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მედიკამენტებითა და საკვები დანამატით უზრუნველყოფა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73 500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dirty="0" smtClean="0"/>
                        <a:t>200 000</a:t>
                      </a:r>
                      <a:endParaRPr lang="en-US" sz="1600" dirty="0"/>
                    </a:p>
                  </a:txBody>
                  <a:tcPr/>
                </a:tc>
              </a:tr>
              <a:tr h="5524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4 407 500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>
                          <a:solidFill>
                            <a:srgbClr val="C00000"/>
                          </a:solidFill>
                        </a:rPr>
                        <a:t>8 000 000</a:t>
                      </a:r>
                      <a:endParaRPr lang="en-US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პროგრამის ბიუჯეტი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96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297748"/>
              </p:ext>
            </p:extLst>
          </p:nvPr>
        </p:nvGraphicFramePr>
        <p:xfrm>
          <a:off x="304800" y="1719261"/>
          <a:ext cx="8483600" cy="4833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34"/>
                <a:gridCol w="3460079"/>
                <a:gridCol w="1614703"/>
                <a:gridCol w="1691594"/>
                <a:gridCol w="1178990"/>
              </a:tblGrid>
              <a:tr h="427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კომპონენტი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ზრდა %</a:t>
                      </a:r>
                      <a:endParaRPr lang="en-US" dirty="0"/>
                    </a:p>
                  </a:txBody>
                  <a:tcPr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სათემო ამბულატორიული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+mj-lt"/>
                        </a:rPr>
                        <a:t>5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570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2 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865 300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94%</a:t>
                      </a:r>
                      <a:endParaRPr lang="ka-GE" sz="1600" b="1" i="0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ფსიქოსოციალური რეაბილიტაცია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8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70 100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11%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ბავშვთა ფსიქიკური ჯანმრთელობა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151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151 000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0%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კრიზისული ინტერვენცია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662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3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662 300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0%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მობილური გუნდის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774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232 200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233%</a:t>
                      </a:r>
                      <a:endParaRPr lang="ka-GE" sz="1600" b="1" i="0" u="none" strike="noStrike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მოზრდილთა ფსიქიატრიული სტაციონარული მომსახურება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12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793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7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ka-GE" sz="1600" b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ka-GE" sz="1600" b="0" u="none" strike="noStrike" dirty="0" smtClean="0"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11 479 100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15%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ბავშვთა ფსიქიატრიული სტაციონარული მომსახურება</a:t>
                      </a: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350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 vMerge="1">
                  <a:txBody>
                    <a:bodyPr/>
                    <a:lstStyle/>
                    <a:p>
                      <a:endParaRPr lang="ka-G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a-GE" sz="1600"/>
                    </a:p>
                  </a:txBody>
                  <a:tcPr/>
                </a:tc>
              </a:tr>
              <a:tr h="567887">
                <a:tc>
                  <a:txBody>
                    <a:bodyPr/>
                    <a:lstStyle/>
                    <a:p>
                      <a:r>
                        <a:rPr lang="ka-GE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შშმ პირთა თავშესაფრით უზრუნველყოფის კომპონენტი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620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5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540 000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15%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  <a:tr h="427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სულ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u="none" strike="noStrike" dirty="0">
                          <a:effectLst/>
                          <a:latin typeface="+mj-lt"/>
                        </a:rPr>
                        <a:t>21 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000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 0</a:t>
                      </a:r>
                      <a:r>
                        <a:rPr lang="en-US" sz="1600" b="0" u="none" strike="noStrike" dirty="0" smtClean="0">
                          <a:effectLst/>
                          <a:latin typeface="+mj-lt"/>
                        </a:rPr>
                        <a:t>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u="none" strike="noStrike" dirty="0">
                          <a:effectLst/>
                          <a:latin typeface="+mj-lt"/>
                        </a:rPr>
                        <a:t>16 </a:t>
                      </a:r>
                      <a:r>
                        <a:rPr lang="ka-GE" sz="1600" b="0" u="none" strike="noStrike" dirty="0" smtClean="0">
                          <a:effectLst/>
                          <a:latin typeface="+mj-lt"/>
                        </a:rPr>
                        <a:t>000 000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31%</a:t>
                      </a:r>
                      <a:endParaRPr lang="ka-GE" sz="16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5443" marR="5443" marT="5443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ფსიქიკური ჯანმრთელობა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00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/>
              <a:t>ფსიქიკური ჯანმრთელობის განვითარების სტრატეგიული დოკუმენტი და სამოქმედო გეგმა 2015 - 2020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789066"/>
              </p:ext>
            </p:extLst>
          </p:nvPr>
        </p:nvGraphicFramePr>
        <p:xfrm>
          <a:off x="381000" y="1752600"/>
          <a:ext cx="8229600" cy="1536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981200"/>
                <a:gridCol w="1752600"/>
                <a:gridCol w="1524000"/>
              </a:tblGrid>
              <a:tr h="713509"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ინდიკატორი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საბაზისო მაჩვენებელი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შუალედური მიზანი 2017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საბოლოო მიზანი 2020</a:t>
                      </a:r>
                      <a:endParaRPr lang="en-US" dirty="0"/>
                    </a:p>
                  </a:txBody>
                  <a:tcPr/>
                </a:tc>
              </a:tr>
              <a:tr h="505691">
                <a:tc>
                  <a:txBody>
                    <a:bodyPr/>
                    <a:lstStyle/>
                    <a:p>
                      <a:pPr algn="l"/>
                      <a:r>
                        <a:rPr lang="ka-GE" sz="1600" dirty="0" smtClean="0"/>
                        <a:t>თანამედროვე</a:t>
                      </a:r>
                      <a:r>
                        <a:rPr lang="ka-GE" sz="1600" baseline="0" dirty="0" smtClean="0"/>
                        <a:t>  (თემზე დაფუძნებული) სერვისების მოცვის გაზრდა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5% -2014წ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50%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3581400"/>
            <a:ext cx="19050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2017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81800" y="3581400"/>
            <a:ext cx="18288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2018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4648200"/>
            <a:ext cx="33528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b="1" dirty="0"/>
              <a:t>თემზე დაფუძნებული </a:t>
            </a:r>
            <a:r>
              <a:rPr lang="ka-GE" b="1" dirty="0" smtClean="0"/>
              <a:t> სერვისები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33400" y="5715000"/>
            <a:ext cx="33528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b="1" dirty="0" smtClean="0"/>
              <a:t>სტაციონარული მომსახურება</a:t>
            </a:r>
            <a:endParaRPr lang="en-US" b="1" dirty="0"/>
          </a:p>
        </p:txBody>
      </p:sp>
      <p:sp>
        <p:nvSpPr>
          <p:cNvPr id="11" name="Oval 10"/>
          <p:cNvSpPr/>
          <p:nvPr/>
        </p:nvSpPr>
        <p:spPr>
          <a:xfrm>
            <a:off x="4395355" y="4648201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25%</a:t>
            </a:r>
            <a:endParaRPr lang="en-US" b="1" dirty="0"/>
          </a:p>
        </p:txBody>
      </p:sp>
      <p:sp>
        <p:nvSpPr>
          <p:cNvPr id="12" name="Oval 11"/>
          <p:cNvSpPr/>
          <p:nvPr/>
        </p:nvSpPr>
        <p:spPr>
          <a:xfrm>
            <a:off x="7010400" y="46482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37</a:t>
            </a:r>
            <a:r>
              <a:rPr lang="ka-GE" dirty="0" smtClean="0"/>
              <a:t>%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419600" y="57150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75%</a:t>
            </a:r>
            <a:endParaRPr lang="en-US" b="1" dirty="0"/>
          </a:p>
        </p:txBody>
      </p:sp>
      <p:sp>
        <p:nvSpPr>
          <p:cNvPr id="14" name="Oval 13"/>
          <p:cNvSpPr/>
          <p:nvPr/>
        </p:nvSpPr>
        <p:spPr>
          <a:xfrm>
            <a:off x="7010400" y="5638800"/>
            <a:ext cx="1447800" cy="8382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63%</a:t>
            </a:r>
            <a:endParaRPr lang="en-US" b="1" dirty="0"/>
          </a:p>
        </p:txBody>
      </p:sp>
      <p:sp>
        <p:nvSpPr>
          <p:cNvPr id="15" name="Right Arrow 14"/>
          <p:cNvSpPr/>
          <p:nvPr/>
        </p:nvSpPr>
        <p:spPr>
          <a:xfrm>
            <a:off x="5843155" y="4953000"/>
            <a:ext cx="1167245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867400" y="6057900"/>
            <a:ext cx="11430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2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2131</Words>
  <Application>Microsoft Office PowerPoint</Application>
  <PresentationFormat>On-screen Show (4:3)</PresentationFormat>
  <Paragraphs>702</Paragraphs>
  <Slides>34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Grid</vt:lpstr>
      <vt:lpstr>ჯანმრთელობის დაცვის სახელმწიფო პროგრამები</vt:lpstr>
      <vt:lpstr>საყოველთაო ჯანდაცვა 2017 შემთხვევათა რაოდენობა</vt:lpstr>
      <vt:lpstr>საყოველთაო ჯანდაცვა - 2017</vt:lpstr>
      <vt:lpstr>საყოველთაო ჯანდაცვა ბიუჯეტი</vt:lpstr>
      <vt:lpstr>დედათა და ბავშვთა ჯანმრთელობა</vt:lpstr>
      <vt:lpstr>დედათა და ბავშვთა ჯანმრთელობა</vt:lpstr>
      <vt:lpstr>პროგრამის ბიუჯეტი</vt:lpstr>
      <vt:lpstr>ფსიქიკური ჯანმრთელობა </vt:lpstr>
      <vt:lpstr>ფსიქიკური ჯანმრთელობის განვითარების სტრატეგიული დოკუმენტი და სამოქმედო გეგმა 2015 - 2020</vt:lpstr>
      <vt:lpstr>სათემო ამბულატორიული ფსიქიატრიული მომსახურება</vt:lpstr>
      <vt:lpstr>სათემო მობილური გუნდები</vt:lpstr>
      <vt:lpstr>იმუნიზაცია</vt:lpstr>
      <vt:lpstr>პროგრამის ბიუჯეტი</vt:lpstr>
      <vt:lpstr>C ჰეპატიტის მართვა</vt:lpstr>
      <vt:lpstr>ჯანმრთელობის ხელშეწყობა</vt:lpstr>
      <vt:lpstr>თამბაქოს კონტროლის ღონისძიებები</vt:lpstr>
      <vt:lpstr>პროგრამის ბიუჯეტი</vt:lpstr>
      <vt:lpstr>დიაბეტის მართვა</vt:lpstr>
      <vt:lpstr>პროგრამის ბიუჯეტი</vt:lpstr>
      <vt:lpstr>დაავადებათა ადრეული გამოვლენა და სკრინინგი</vt:lpstr>
      <vt:lpstr>ეპიდზედამხედველობა</vt:lpstr>
      <vt:lpstr>უსაფრთხო სისხლი</vt:lpstr>
      <vt:lpstr>ტუბერკულოზის მართვა</vt:lpstr>
      <vt:lpstr>აივ-ინფექცია/შიდსის მართვა</vt:lpstr>
      <vt:lpstr>ნარკომანიით დაავადებულ პაციენტთა მკურნალობა</vt:lpstr>
      <vt:lpstr>დიალიზი და თირკმლის ტრანსპლანტაცია</vt:lpstr>
      <vt:lpstr>ინკურაბელურ პაციენტთა პალიატიური მზრუნველობა</vt:lpstr>
      <vt:lpstr>იშვიათი დაავადებების მქონე და მუდმივ ჩანაცვლებით მკურნალობას დაქვემდებარებულ პაციენტთა მკურნალობა</vt:lpstr>
      <vt:lpstr>სასწრაფო გადაუდებელი დახმარება და სამედიცინო ტრანსპორტირება</vt:lpstr>
      <vt:lpstr>სოფლის ექიმი</vt:lpstr>
      <vt:lpstr>რეფერალური მომსახურება</vt:lpstr>
      <vt:lpstr>სამხედრო ძალებში გასაწვევ მოქალაქეთა სამედიცინო შემოწმება</vt:lpstr>
      <vt:lpstr>ქრონიკული დაავადებების სამკურნალო მედიკამენტებით უზრუნველყოფის პროგრამა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 Adamia</dc:creator>
  <cp:lastModifiedBy>Eka Adamia</cp:lastModifiedBy>
  <cp:revision>45</cp:revision>
  <dcterms:created xsi:type="dcterms:W3CDTF">2006-08-16T00:00:00Z</dcterms:created>
  <dcterms:modified xsi:type="dcterms:W3CDTF">2018-02-18T17:30:14Z</dcterms:modified>
</cp:coreProperties>
</file>